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00B0F0"/>
    <a:srgbClr val="2E6CA4"/>
    <a:srgbClr val="2F5597"/>
    <a:srgbClr val="5599FF"/>
    <a:srgbClr val="5483BF"/>
    <a:srgbClr val="80B3FF"/>
    <a:srgbClr val="06B459"/>
    <a:srgbClr val="E6E7E8"/>
    <a:srgbClr val="FAD1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F81C9-E244-4C98-82D9-5F220E1E92E3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81F4246-5373-4C81-AF71-606C7E82D170}">
      <dgm:prSet phldrT="[Текст]"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Оголошення конкурсу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E18380-0756-4D11-A447-FF05AAF6CC0C}" type="parTrans" cxnId="{9D3AB7FD-BC73-4ED3-AC41-469FBD5D1F62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4C8123-34A7-4E1D-88A9-EDA1BAFDCD9D}" type="sibTrans" cxnId="{9D3AB7FD-BC73-4ED3-AC41-469FBD5D1F62}">
      <dgm:prSet custT="1"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B45325E-CC35-4A28-B45C-9220086177D3}">
      <dgm:prSet phldrT="[Текст]"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Прийом заявок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F1E54A-0505-41FA-801F-D0F4714BC68D}" type="parTrans" cxnId="{868EA68C-9CEA-4D3A-9E2C-5B5C59AEC3D9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5D2041-B619-430B-80BC-D33F3D7C1188}" type="sibTrans" cxnId="{868EA68C-9CEA-4D3A-9E2C-5B5C59AEC3D9}">
      <dgm:prSet custT="1"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821E5C5-6AB3-4EF6-91D5-EA6CD3330228}">
      <dgm:prSet phldrT="[Текст]"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Адміністративна оцінка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D0D66C-8A0D-4FA4-85D9-6BDA14434F23}" type="parTrans" cxnId="{395AA603-79C0-47C2-98EE-EDCC757F3827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5EB030-714B-4318-9D3B-E69DF4D3865A}" type="sibTrans" cxnId="{395AA603-79C0-47C2-98EE-EDCC757F3827}">
      <dgm:prSet custT="1"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AF8295-1860-4E1E-9282-926419279938}">
      <dgm:prSet phldrT="[Текст]"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Надання поправок та роз</a:t>
          </a:r>
          <a:r>
            <a:rPr lang="pl-PL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uk-UA" sz="2400" b="1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яснень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91CEF2-2EBC-48E5-9007-E9CEC935F899}" type="parTrans" cxnId="{C4EA376C-9D09-440A-A8FA-5A7076BF995A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0F4F4F-439A-47F4-A4E4-DB2672FE1984}" type="sibTrans" cxnId="{C4EA376C-9D09-440A-A8FA-5A7076BF995A}">
      <dgm:prSet custT="1"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999FE2C-9AD8-4543-941A-51EA7606C009}">
      <dgm:prSet phldrT="[Текст]"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Оцінка якості проектів Конкурсною комісією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5389B1-C2E5-4015-A70E-0E5F33A67148}" type="parTrans" cxnId="{588B0843-C73B-47A2-89AE-DDAC616051B7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796C99-89F5-40D5-A30A-0E75EBC41B45}" type="sibTrans" cxnId="{588B0843-C73B-47A2-89AE-DDAC616051B7}">
      <dgm:prSet/>
      <dgm:spPr/>
      <dgm:t>
        <a:bodyPr/>
        <a:lstStyle/>
        <a:p>
          <a:endParaRPr lang="uk-UA" sz="2400" b="1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16F79FA-EBE7-48DA-A229-2BA686CE71CD}">
      <dgm:prSet custT="1"/>
      <dgm:spPr/>
      <dgm:t>
        <a:bodyPr/>
        <a:lstStyle/>
        <a:p>
          <a:r>
            <a:rPr lang="uk-UA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Затвердження переможців на засіданні Конкурсної ради</a:t>
          </a:r>
          <a:endParaRPr lang="uk-UA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49F49F-344C-4B6B-8EC2-B00512CB1FFE}" type="parTrans" cxnId="{EA8B0E9D-71CB-408D-B957-6965C6297A47}">
      <dgm:prSet/>
      <dgm:spPr/>
      <dgm:t>
        <a:bodyPr/>
        <a:lstStyle/>
        <a:p>
          <a:endParaRPr lang="uk-UA"/>
        </a:p>
      </dgm:t>
    </dgm:pt>
    <dgm:pt modelId="{378A0837-1429-426C-AF3E-15EB65CE4865}" type="sibTrans" cxnId="{EA8B0E9D-71CB-408D-B957-6965C6297A47}">
      <dgm:prSet/>
      <dgm:spPr/>
      <dgm:t>
        <a:bodyPr/>
        <a:lstStyle/>
        <a:p>
          <a:endParaRPr lang="uk-UA"/>
        </a:p>
      </dgm:t>
    </dgm:pt>
    <dgm:pt modelId="{F54FAB5E-59C3-4AC9-B040-03D82200E081}" type="pres">
      <dgm:prSet presAssocID="{A55F81C9-E244-4C98-82D9-5F220E1E92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486051-FC42-4DDD-8440-3D2B1FDEEB09}" type="pres">
      <dgm:prSet presAssocID="{881F4246-5373-4C81-AF71-606C7E82D1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88B6BB-201E-4F17-8E1C-08A0296B6306}" type="pres">
      <dgm:prSet presAssocID="{0D4C8123-34A7-4E1D-88A9-EDA1BAFDCD9D}" presName="sibTrans" presStyleLbl="sibTrans2D1" presStyleIdx="0" presStyleCnt="5"/>
      <dgm:spPr/>
      <dgm:t>
        <a:bodyPr/>
        <a:lstStyle/>
        <a:p>
          <a:endParaRPr lang="uk-UA"/>
        </a:p>
      </dgm:t>
    </dgm:pt>
    <dgm:pt modelId="{22CB6D5C-7E49-42CC-9C91-47028F559E92}" type="pres">
      <dgm:prSet presAssocID="{0D4C8123-34A7-4E1D-88A9-EDA1BAFDCD9D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012328B6-2656-4CFD-8FCD-F7E508C12CD9}" type="pres">
      <dgm:prSet presAssocID="{6B45325E-CC35-4A28-B45C-9220086177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AEA24A-2803-420C-8F0B-AB712812CA0F}" type="pres">
      <dgm:prSet presAssocID="{365D2041-B619-430B-80BC-D33F3D7C1188}" presName="sibTrans" presStyleLbl="sibTrans2D1" presStyleIdx="1" presStyleCnt="5"/>
      <dgm:spPr/>
      <dgm:t>
        <a:bodyPr/>
        <a:lstStyle/>
        <a:p>
          <a:endParaRPr lang="uk-UA"/>
        </a:p>
      </dgm:t>
    </dgm:pt>
    <dgm:pt modelId="{9D615AEA-732B-4E1E-BA73-4161453812CF}" type="pres">
      <dgm:prSet presAssocID="{365D2041-B619-430B-80BC-D33F3D7C1188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BDA032D1-06EF-4987-8E04-5FE897887F27}" type="pres">
      <dgm:prSet presAssocID="{4821E5C5-6AB3-4EF6-91D5-EA6CD333022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B4E0D0-3537-42FF-941C-1628D6ABF242}" type="pres">
      <dgm:prSet presAssocID="{AC5EB030-714B-4318-9D3B-E69DF4D3865A}" presName="sibTrans" presStyleLbl="sibTrans2D1" presStyleIdx="2" presStyleCnt="5"/>
      <dgm:spPr/>
      <dgm:t>
        <a:bodyPr/>
        <a:lstStyle/>
        <a:p>
          <a:endParaRPr lang="uk-UA"/>
        </a:p>
      </dgm:t>
    </dgm:pt>
    <dgm:pt modelId="{1072D106-7E71-4038-AEFE-B27B48242574}" type="pres">
      <dgm:prSet presAssocID="{AC5EB030-714B-4318-9D3B-E69DF4D3865A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13DDD8D7-DE4B-42A2-9561-3D009E5CFBD2}" type="pres">
      <dgm:prSet presAssocID="{FAAF8295-1860-4E1E-9282-9264192799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02E985-52C2-48FF-B585-AFCA5F12E772}" type="pres">
      <dgm:prSet presAssocID="{420F4F4F-439A-47F4-A4E4-DB2672FE1984}" presName="sibTrans" presStyleLbl="sibTrans2D1" presStyleIdx="3" presStyleCnt="5"/>
      <dgm:spPr/>
      <dgm:t>
        <a:bodyPr/>
        <a:lstStyle/>
        <a:p>
          <a:endParaRPr lang="uk-UA"/>
        </a:p>
      </dgm:t>
    </dgm:pt>
    <dgm:pt modelId="{131BDA06-72F2-4D72-A38D-F591DED14304}" type="pres">
      <dgm:prSet presAssocID="{420F4F4F-439A-47F4-A4E4-DB2672FE1984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BDD3F752-BB72-49FB-8B5D-508812121C31}" type="pres">
      <dgm:prSet presAssocID="{C999FE2C-9AD8-4543-941A-51EA7606C0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463B2C-7FB1-4699-81D8-5B6EE7920337}" type="pres">
      <dgm:prSet presAssocID="{96796C99-89F5-40D5-A30A-0E75EBC41B45}" presName="sibTrans" presStyleLbl="sibTrans2D1" presStyleIdx="4" presStyleCnt="5"/>
      <dgm:spPr/>
      <dgm:t>
        <a:bodyPr/>
        <a:lstStyle/>
        <a:p>
          <a:endParaRPr lang="uk-UA"/>
        </a:p>
      </dgm:t>
    </dgm:pt>
    <dgm:pt modelId="{057681D2-256A-4392-8A28-241D27CDE433}" type="pres">
      <dgm:prSet presAssocID="{96796C99-89F5-40D5-A30A-0E75EBC41B45}" presName="connectorText" presStyleLbl="sibTrans2D1" presStyleIdx="4" presStyleCnt="5"/>
      <dgm:spPr/>
      <dgm:t>
        <a:bodyPr/>
        <a:lstStyle/>
        <a:p>
          <a:endParaRPr lang="uk-UA"/>
        </a:p>
      </dgm:t>
    </dgm:pt>
    <dgm:pt modelId="{374EDCE5-342A-4213-A981-FB718B2A31FF}" type="pres">
      <dgm:prSet presAssocID="{416F79FA-EBE7-48DA-A229-2BA686CE7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FD4DB6-98C9-4CA1-8A13-276AC097BFF6}" type="presOf" srcId="{420F4F4F-439A-47F4-A4E4-DB2672FE1984}" destId="{6A02E985-52C2-48FF-B585-AFCA5F12E772}" srcOrd="0" destOrd="0" presId="urn:microsoft.com/office/officeart/2005/8/layout/process5"/>
    <dgm:cxn modelId="{C4EA376C-9D09-440A-A8FA-5A7076BF995A}" srcId="{A55F81C9-E244-4C98-82D9-5F220E1E92E3}" destId="{FAAF8295-1860-4E1E-9282-926419279938}" srcOrd="3" destOrd="0" parTransId="{E091CEF2-2EBC-48E5-9007-E9CEC935F899}" sibTransId="{420F4F4F-439A-47F4-A4E4-DB2672FE1984}"/>
    <dgm:cxn modelId="{C422F4B3-8437-4DAE-A711-80DDE6425645}" type="presOf" srcId="{AC5EB030-714B-4318-9D3B-E69DF4D3865A}" destId="{6CB4E0D0-3537-42FF-941C-1628D6ABF242}" srcOrd="0" destOrd="0" presId="urn:microsoft.com/office/officeart/2005/8/layout/process5"/>
    <dgm:cxn modelId="{408EDCDA-9C70-4DF6-B61C-452180275F7F}" type="presOf" srcId="{0D4C8123-34A7-4E1D-88A9-EDA1BAFDCD9D}" destId="{22CB6D5C-7E49-42CC-9C91-47028F559E92}" srcOrd="1" destOrd="0" presId="urn:microsoft.com/office/officeart/2005/8/layout/process5"/>
    <dgm:cxn modelId="{1AD69523-ED80-4470-BF22-5F09EFD274EC}" type="presOf" srcId="{4821E5C5-6AB3-4EF6-91D5-EA6CD3330228}" destId="{BDA032D1-06EF-4987-8E04-5FE897887F27}" srcOrd="0" destOrd="0" presId="urn:microsoft.com/office/officeart/2005/8/layout/process5"/>
    <dgm:cxn modelId="{395AA603-79C0-47C2-98EE-EDCC757F3827}" srcId="{A55F81C9-E244-4C98-82D9-5F220E1E92E3}" destId="{4821E5C5-6AB3-4EF6-91D5-EA6CD3330228}" srcOrd="2" destOrd="0" parTransId="{26D0D66C-8A0D-4FA4-85D9-6BDA14434F23}" sibTransId="{AC5EB030-714B-4318-9D3B-E69DF4D3865A}"/>
    <dgm:cxn modelId="{3C273080-43A0-47A3-A081-C95E985173D3}" type="presOf" srcId="{6B45325E-CC35-4A28-B45C-9220086177D3}" destId="{012328B6-2656-4CFD-8FCD-F7E508C12CD9}" srcOrd="0" destOrd="0" presId="urn:microsoft.com/office/officeart/2005/8/layout/process5"/>
    <dgm:cxn modelId="{4D4C17E0-3250-459A-8434-71D51DBC0B99}" type="presOf" srcId="{881F4246-5373-4C81-AF71-606C7E82D170}" destId="{F7486051-FC42-4DDD-8440-3D2B1FDEEB09}" srcOrd="0" destOrd="0" presId="urn:microsoft.com/office/officeart/2005/8/layout/process5"/>
    <dgm:cxn modelId="{868EA68C-9CEA-4D3A-9E2C-5B5C59AEC3D9}" srcId="{A55F81C9-E244-4C98-82D9-5F220E1E92E3}" destId="{6B45325E-CC35-4A28-B45C-9220086177D3}" srcOrd="1" destOrd="0" parTransId="{09F1E54A-0505-41FA-801F-D0F4714BC68D}" sibTransId="{365D2041-B619-430B-80BC-D33F3D7C1188}"/>
    <dgm:cxn modelId="{9D3AB7FD-BC73-4ED3-AC41-469FBD5D1F62}" srcId="{A55F81C9-E244-4C98-82D9-5F220E1E92E3}" destId="{881F4246-5373-4C81-AF71-606C7E82D170}" srcOrd="0" destOrd="0" parTransId="{06E18380-0756-4D11-A447-FF05AAF6CC0C}" sibTransId="{0D4C8123-34A7-4E1D-88A9-EDA1BAFDCD9D}"/>
    <dgm:cxn modelId="{72165E14-C2A1-4C16-B06C-DDEDBAC5E115}" type="presOf" srcId="{AC5EB030-714B-4318-9D3B-E69DF4D3865A}" destId="{1072D106-7E71-4038-AEFE-B27B48242574}" srcOrd="1" destOrd="0" presId="urn:microsoft.com/office/officeart/2005/8/layout/process5"/>
    <dgm:cxn modelId="{36ABEFD2-D183-4996-B93B-54F5EDA36510}" type="presOf" srcId="{FAAF8295-1860-4E1E-9282-926419279938}" destId="{13DDD8D7-DE4B-42A2-9561-3D009E5CFBD2}" srcOrd="0" destOrd="0" presId="urn:microsoft.com/office/officeart/2005/8/layout/process5"/>
    <dgm:cxn modelId="{EA8B0E9D-71CB-408D-B957-6965C6297A47}" srcId="{A55F81C9-E244-4C98-82D9-5F220E1E92E3}" destId="{416F79FA-EBE7-48DA-A229-2BA686CE71CD}" srcOrd="5" destOrd="0" parTransId="{C249F49F-344C-4B6B-8EC2-B00512CB1FFE}" sibTransId="{378A0837-1429-426C-AF3E-15EB65CE4865}"/>
    <dgm:cxn modelId="{9674490E-223C-4379-8E62-5B60BD1FEACF}" type="presOf" srcId="{420F4F4F-439A-47F4-A4E4-DB2672FE1984}" destId="{131BDA06-72F2-4D72-A38D-F591DED14304}" srcOrd="1" destOrd="0" presId="urn:microsoft.com/office/officeart/2005/8/layout/process5"/>
    <dgm:cxn modelId="{053B3E98-3D0B-4B1B-87AB-14AB5D8E6D1F}" type="presOf" srcId="{365D2041-B619-430B-80BC-D33F3D7C1188}" destId="{9D615AEA-732B-4E1E-BA73-4161453812CF}" srcOrd="1" destOrd="0" presId="urn:microsoft.com/office/officeart/2005/8/layout/process5"/>
    <dgm:cxn modelId="{B4FAAD67-B7CB-450D-8B64-1F5EEA516331}" type="presOf" srcId="{416F79FA-EBE7-48DA-A229-2BA686CE71CD}" destId="{374EDCE5-342A-4213-A981-FB718B2A31FF}" srcOrd="0" destOrd="0" presId="urn:microsoft.com/office/officeart/2005/8/layout/process5"/>
    <dgm:cxn modelId="{6AB11071-99F3-4703-AF7F-B8AED7110307}" type="presOf" srcId="{0D4C8123-34A7-4E1D-88A9-EDA1BAFDCD9D}" destId="{4588B6BB-201E-4F17-8E1C-08A0296B6306}" srcOrd="0" destOrd="0" presId="urn:microsoft.com/office/officeart/2005/8/layout/process5"/>
    <dgm:cxn modelId="{0D55D4C1-6FC9-4A90-8372-3BDFF4A9F96F}" type="presOf" srcId="{365D2041-B619-430B-80BC-D33F3D7C1188}" destId="{E4AEA24A-2803-420C-8F0B-AB712812CA0F}" srcOrd="0" destOrd="0" presId="urn:microsoft.com/office/officeart/2005/8/layout/process5"/>
    <dgm:cxn modelId="{13E8B1B5-38BB-4FAB-98F5-059F200BA3A3}" type="presOf" srcId="{96796C99-89F5-40D5-A30A-0E75EBC41B45}" destId="{C4463B2C-7FB1-4699-81D8-5B6EE7920337}" srcOrd="0" destOrd="0" presId="urn:microsoft.com/office/officeart/2005/8/layout/process5"/>
    <dgm:cxn modelId="{64A3A5CE-397A-4A10-A100-43434906D97C}" type="presOf" srcId="{96796C99-89F5-40D5-A30A-0E75EBC41B45}" destId="{057681D2-256A-4392-8A28-241D27CDE433}" srcOrd="1" destOrd="0" presId="urn:microsoft.com/office/officeart/2005/8/layout/process5"/>
    <dgm:cxn modelId="{C402BFCA-2C11-43A9-BA28-5601AFF249AE}" type="presOf" srcId="{A55F81C9-E244-4C98-82D9-5F220E1E92E3}" destId="{F54FAB5E-59C3-4AC9-B040-03D82200E081}" srcOrd="0" destOrd="0" presId="urn:microsoft.com/office/officeart/2005/8/layout/process5"/>
    <dgm:cxn modelId="{588B0843-C73B-47A2-89AE-DDAC616051B7}" srcId="{A55F81C9-E244-4C98-82D9-5F220E1E92E3}" destId="{C999FE2C-9AD8-4543-941A-51EA7606C009}" srcOrd="4" destOrd="0" parTransId="{F45389B1-C2E5-4015-A70E-0E5F33A67148}" sibTransId="{96796C99-89F5-40D5-A30A-0E75EBC41B45}"/>
    <dgm:cxn modelId="{A37AB076-FD24-4A7D-B534-42E7374DCA10}" type="presOf" srcId="{C999FE2C-9AD8-4543-941A-51EA7606C009}" destId="{BDD3F752-BB72-49FB-8B5D-508812121C31}" srcOrd="0" destOrd="0" presId="urn:microsoft.com/office/officeart/2005/8/layout/process5"/>
    <dgm:cxn modelId="{4EBDC032-61D4-4871-BD3D-48B71A690E7A}" type="presParOf" srcId="{F54FAB5E-59C3-4AC9-B040-03D82200E081}" destId="{F7486051-FC42-4DDD-8440-3D2B1FDEEB09}" srcOrd="0" destOrd="0" presId="urn:microsoft.com/office/officeart/2005/8/layout/process5"/>
    <dgm:cxn modelId="{E5D70070-39CE-4A05-AA69-B2104276AD06}" type="presParOf" srcId="{F54FAB5E-59C3-4AC9-B040-03D82200E081}" destId="{4588B6BB-201E-4F17-8E1C-08A0296B6306}" srcOrd="1" destOrd="0" presId="urn:microsoft.com/office/officeart/2005/8/layout/process5"/>
    <dgm:cxn modelId="{66B6742A-00E4-4235-82A8-304B21F4520C}" type="presParOf" srcId="{4588B6BB-201E-4F17-8E1C-08A0296B6306}" destId="{22CB6D5C-7E49-42CC-9C91-47028F559E92}" srcOrd="0" destOrd="0" presId="urn:microsoft.com/office/officeart/2005/8/layout/process5"/>
    <dgm:cxn modelId="{6C89534F-BE80-497E-B122-E5A7FC2699DB}" type="presParOf" srcId="{F54FAB5E-59C3-4AC9-B040-03D82200E081}" destId="{012328B6-2656-4CFD-8FCD-F7E508C12CD9}" srcOrd="2" destOrd="0" presId="urn:microsoft.com/office/officeart/2005/8/layout/process5"/>
    <dgm:cxn modelId="{7A2BDC1C-1850-4957-8873-63CEF8C07CD4}" type="presParOf" srcId="{F54FAB5E-59C3-4AC9-B040-03D82200E081}" destId="{E4AEA24A-2803-420C-8F0B-AB712812CA0F}" srcOrd="3" destOrd="0" presId="urn:microsoft.com/office/officeart/2005/8/layout/process5"/>
    <dgm:cxn modelId="{A7E23449-D590-48C5-BC29-0055DF3EE58C}" type="presParOf" srcId="{E4AEA24A-2803-420C-8F0B-AB712812CA0F}" destId="{9D615AEA-732B-4E1E-BA73-4161453812CF}" srcOrd="0" destOrd="0" presId="urn:microsoft.com/office/officeart/2005/8/layout/process5"/>
    <dgm:cxn modelId="{FB42D4C6-3C4D-4F66-853E-959731E091FC}" type="presParOf" srcId="{F54FAB5E-59C3-4AC9-B040-03D82200E081}" destId="{BDA032D1-06EF-4987-8E04-5FE897887F27}" srcOrd="4" destOrd="0" presId="urn:microsoft.com/office/officeart/2005/8/layout/process5"/>
    <dgm:cxn modelId="{2BE694B1-C4C2-4AE1-9E62-B958C01AF8A7}" type="presParOf" srcId="{F54FAB5E-59C3-4AC9-B040-03D82200E081}" destId="{6CB4E0D0-3537-42FF-941C-1628D6ABF242}" srcOrd="5" destOrd="0" presId="urn:microsoft.com/office/officeart/2005/8/layout/process5"/>
    <dgm:cxn modelId="{B25DA382-E9AA-405D-A037-2873DF7E092A}" type="presParOf" srcId="{6CB4E0D0-3537-42FF-941C-1628D6ABF242}" destId="{1072D106-7E71-4038-AEFE-B27B48242574}" srcOrd="0" destOrd="0" presId="urn:microsoft.com/office/officeart/2005/8/layout/process5"/>
    <dgm:cxn modelId="{78141B0C-C89C-4C56-89B0-30D0EF5ECC18}" type="presParOf" srcId="{F54FAB5E-59C3-4AC9-B040-03D82200E081}" destId="{13DDD8D7-DE4B-42A2-9561-3D009E5CFBD2}" srcOrd="6" destOrd="0" presId="urn:microsoft.com/office/officeart/2005/8/layout/process5"/>
    <dgm:cxn modelId="{EF154D95-45AA-4758-8696-7402DE9374DB}" type="presParOf" srcId="{F54FAB5E-59C3-4AC9-B040-03D82200E081}" destId="{6A02E985-52C2-48FF-B585-AFCA5F12E772}" srcOrd="7" destOrd="0" presId="urn:microsoft.com/office/officeart/2005/8/layout/process5"/>
    <dgm:cxn modelId="{433F9F97-0DAC-406D-929F-91F9354031C0}" type="presParOf" srcId="{6A02E985-52C2-48FF-B585-AFCA5F12E772}" destId="{131BDA06-72F2-4D72-A38D-F591DED14304}" srcOrd="0" destOrd="0" presId="urn:microsoft.com/office/officeart/2005/8/layout/process5"/>
    <dgm:cxn modelId="{8C4B9D45-6459-4EEF-920B-7AEC0706CD41}" type="presParOf" srcId="{F54FAB5E-59C3-4AC9-B040-03D82200E081}" destId="{BDD3F752-BB72-49FB-8B5D-508812121C31}" srcOrd="8" destOrd="0" presId="urn:microsoft.com/office/officeart/2005/8/layout/process5"/>
    <dgm:cxn modelId="{35EAD72D-47DA-41C7-BD00-B41F67918258}" type="presParOf" srcId="{F54FAB5E-59C3-4AC9-B040-03D82200E081}" destId="{C4463B2C-7FB1-4699-81D8-5B6EE7920337}" srcOrd="9" destOrd="0" presId="urn:microsoft.com/office/officeart/2005/8/layout/process5"/>
    <dgm:cxn modelId="{F7BCE0A2-5FE8-4065-8145-E69FA6C82933}" type="presParOf" srcId="{C4463B2C-7FB1-4699-81D8-5B6EE7920337}" destId="{057681D2-256A-4392-8A28-241D27CDE433}" srcOrd="0" destOrd="0" presId="urn:microsoft.com/office/officeart/2005/8/layout/process5"/>
    <dgm:cxn modelId="{AAC8A849-E8FC-4387-AA35-73F47A15BA89}" type="presParOf" srcId="{F54FAB5E-59C3-4AC9-B040-03D82200E081}" destId="{374EDCE5-342A-4213-A981-FB718B2A31F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6051-FC42-4DDD-8440-3D2B1FDEEB09}">
      <dsp:nvSpPr>
        <dsp:cNvPr id="0" name=""/>
        <dsp:cNvSpPr/>
      </dsp:nvSpPr>
      <dsp:spPr>
        <a:xfrm>
          <a:off x="9430" y="488639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Оголошення конкурсу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66" y="538175"/>
        <a:ext cx="2719713" cy="1592199"/>
      </dsp:txXfrm>
    </dsp:sp>
    <dsp:sp modelId="{4588B6BB-201E-4F17-8E1C-08A0296B6306}">
      <dsp:nvSpPr>
        <dsp:cNvPr id="0" name=""/>
        <dsp:cNvSpPr/>
      </dsp:nvSpPr>
      <dsp:spPr>
        <a:xfrm>
          <a:off x="3076269" y="984745"/>
          <a:ext cx="597582" cy="69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076269" y="1124557"/>
        <a:ext cx="418307" cy="419434"/>
      </dsp:txXfrm>
    </dsp:sp>
    <dsp:sp modelId="{012328B6-2656-4CFD-8FCD-F7E508C12CD9}">
      <dsp:nvSpPr>
        <dsp:cNvPr id="0" name=""/>
        <dsp:cNvSpPr/>
      </dsp:nvSpPr>
      <dsp:spPr>
        <a:xfrm>
          <a:off x="3955730" y="488639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Прийом заявок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05266" y="538175"/>
        <a:ext cx="2719713" cy="1592199"/>
      </dsp:txXfrm>
    </dsp:sp>
    <dsp:sp modelId="{E4AEA24A-2803-420C-8F0B-AB712812CA0F}">
      <dsp:nvSpPr>
        <dsp:cNvPr id="0" name=""/>
        <dsp:cNvSpPr/>
      </dsp:nvSpPr>
      <dsp:spPr>
        <a:xfrm>
          <a:off x="7022569" y="984745"/>
          <a:ext cx="597582" cy="69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022569" y="1124557"/>
        <a:ext cx="418307" cy="419434"/>
      </dsp:txXfrm>
    </dsp:sp>
    <dsp:sp modelId="{BDA032D1-06EF-4987-8E04-5FE897887F27}">
      <dsp:nvSpPr>
        <dsp:cNvPr id="0" name=""/>
        <dsp:cNvSpPr/>
      </dsp:nvSpPr>
      <dsp:spPr>
        <a:xfrm>
          <a:off x="7902030" y="488639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Адміністративна оцінка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951566" y="538175"/>
        <a:ext cx="2719713" cy="1592199"/>
      </dsp:txXfrm>
    </dsp:sp>
    <dsp:sp modelId="{6CB4E0D0-3537-42FF-941C-1628D6ABF242}">
      <dsp:nvSpPr>
        <dsp:cNvPr id="0" name=""/>
        <dsp:cNvSpPr/>
      </dsp:nvSpPr>
      <dsp:spPr>
        <a:xfrm rot="5400000">
          <a:off x="9012632" y="2377225"/>
          <a:ext cx="597582" cy="69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9101707" y="2427963"/>
        <a:ext cx="419434" cy="418307"/>
      </dsp:txXfrm>
    </dsp:sp>
    <dsp:sp modelId="{13DDD8D7-DE4B-42A2-9561-3D009E5CFBD2}">
      <dsp:nvSpPr>
        <dsp:cNvPr id="0" name=""/>
        <dsp:cNvSpPr/>
      </dsp:nvSpPr>
      <dsp:spPr>
        <a:xfrm>
          <a:off x="7902030" y="3307424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Надання поправок та роз</a:t>
          </a:r>
          <a:r>
            <a:rPr lang="pl-PL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’</a:t>
          </a:r>
          <a:r>
            <a:rPr lang="uk-UA" sz="2400" b="1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яснень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951566" y="3356960"/>
        <a:ext cx="2719713" cy="1592199"/>
      </dsp:txXfrm>
    </dsp:sp>
    <dsp:sp modelId="{6A02E985-52C2-48FF-B585-AFCA5F12E772}">
      <dsp:nvSpPr>
        <dsp:cNvPr id="0" name=""/>
        <dsp:cNvSpPr/>
      </dsp:nvSpPr>
      <dsp:spPr>
        <a:xfrm rot="10800000">
          <a:off x="7056394" y="3803530"/>
          <a:ext cx="597582" cy="69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7235669" y="3943342"/>
        <a:ext cx="418307" cy="419434"/>
      </dsp:txXfrm>
    </dsp:sp>
    <dsp:sp modelId="{BDD3F752-BB72-49FB-8B5D-508812121C31}">
      <dsp:nvSpPr>
        <dsp:cNvPr id="0" name=""/>
        <dsp:cNvSpPr/>
      </dsp:nvSpPr>
      <dsp:spPr>
        <a:xfrm>
          <a:off x="3955730" y="3307424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Оцінка якості проектів Конкурсною комісією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05266" y="3356960"/>
        <a:ext cx="2719713" cy="1592199"/>
      </dsp:txXfrm>
    </dsp:sp>
    <dsp:sp modelId="{C4463B2C-7FB1-4699-81D8-5B6EE7920337}">
      <dsp:nvSpPr>
        <dsp:cNvPr id="0" name=""/>
        <dsp:cNvSpPr/>
      </dsp:nvSpPr>
      <dsp:spPr>
        <a:xfrm rot="10800000">
          <a:off x="3110095" y="3803530"/>
          <a:ext cx="597582" cy="6990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b="1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3289370" y="3943342"/>
        <a:ext cx="418307" cy="419434"/>
      </dsp:txXfrm>
    </dsp:sp>
    <dsp:sp modelId="{374EDCE5-342A-4213-A981-FB718B2A31FF}">
      <dsp:nvSpPr>
        <dsp:cNvPr id="0" name=""/>
        <dsp:cNvSpPr/>
      </dsp:nvSpPr>
      <dsp:spPr>
        <a:xfrm>
          <a:off x="9430" y="3307424"/>
          <a:ext cx="2818785" cy="1691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Затвердження переможців на засіданні Конкурсної ради</a:t>
          </a:r>
          <a:endParaRPr lang="uk-UA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8966" y="3356960"/>
        <a:ext cx="2719713" cy="1592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16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6029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002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705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21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4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870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801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04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4816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43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07F0-BE97-43A9-9548-61B3A67F6823}" type="datetimeFigureOut">
              <a:rPr lang="uk-UA" smtClean="0"/>
              <a:pPr/>
              <a:t>21.06.2018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4417-3784-49CA-A323-49CD3CA59DD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916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ЗМІНИМО КРАЇНУ РАЗОМ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8142" y="4335570"/>
            <a:ext cx="2749534" cy="93276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 descr="Coat_of_Arms_Luhansk_Oblast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0915" y="2227283"/>
            <a:ext cx="1391207" cy="1453569"/>
          </a:xfrm>
          <a:prstGeom prst="rect">
            <a:avLst/>
          </a:prstGeom>
        </p:spPr>
      </p:pic>
      <p:pic>
        <p:nvPicPr>
          <p:cNvPr id="13" name="Рисунок 12" descr="Герб_Львовской_области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346933" y="2226339"/>
            <a:ext cx="1422445" cy="1479278"/>
          </a:xfrm>
          <a:prstGeom prst="rect">
            <a:avLst/>
          </a:prstGeom>
        </p:spPr>
      </p:pic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4081918" y="1170599"/>
            <a:ext cx="4012149" cy="3072811"/>
            <a:chOff x="4410075" y="1287463"/>
            <a:chExt cx="3178175" cy="2719388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410075" y="1287463"/>
              <a:ext cx="3178175" cy="2719388"/>
            </a:xfrm>
            <a:custGeom>
              <a:avLst/>
              <a:gdLst/>
              <a:ahLst/>
              <a:cxnLst>
                <a:cxn ang="0">
                  <a:pos x="2002" y="0"/>
                </a:cxn>
                <a:cxn ang="0">
                  <a:pos x="2002" y="1072"/>
                </a:cxn>
                <a:cxn ang="0">
                  <a:pos x="1552" y="1713"/>
                </a:cxn>
                <a:cxn ang="0">
                  <a:pos x="1109" y="1084"/>
                </a:cxn>
                <a:cxn ang="0">
                  <a:pos x="1104" y="1079"/>
                </a:cxn>
                <a:cxn ang="0">
                  <a:pos x="1104" y="896"/>
                </a:cxn>
                <a:cxn ang="0">
                  <a:pos x="19" y="896"/>
                </a:cxn>
                <a:cxn ang="0">
                  <a:pos x="647" y="455"/>
                </a:cxn>
                <a:cxn ang="0">
                  <a:pos x="0" y="0"/>
                </a:cxn>
                <a:cxn ang="0">
                  <a:pos x="2002" y="0"/>
                </a:cxn>
              </a:cxnLst>
              <a:rect l="0" t="0" r="r" b="b"/>
              <a:pathLst>
                <a:path w="2002" h="1713">
                  <a:moveTo>
                    <a:pt x="2002" y="0"/>
                  </a:moveTo>
                  <a:lnTo>
                    <a:pt x="2002" y="1072"/>
                  </a:lnTo>
                  <a:lnTo>
                    <a:pt x="1552" y="1713"/>
                  </a:lnTo>
                  <a:lnTo>
                    <a:pt x="1109" y="1084"/>
                  </a:lnTo>
                  <a:lnTo>
                    <a:pt x="1104" y="1079"/>
                  </a:lnTo>
                  <a:lnTo>
                    <a:pt x="1104" y="896"/>
                  </a:lnTo>
                  <a:lnTo>
                    <a:pt x="19" y="896"/>
                  </a:lnTo>
                  <a:lnTo>
                    <a:pt x="647" y="455"/>
                  </a:lnTo>
                  <a:lnTo>
                    <a:pt x="0" y="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440238" y="2009775"/>
              <a:ext cx="2428875" cy="1992313"/>
            </a:xfrm>
            <a:custGeom>
              <a:avLst/>
              <a:gdLst/>
              <a:ahLst/>
              <a:cxnLst>
                <a:cxn ang="0">
                  <a:pos x="1530" y="0"/>
                </a:cxn>
                <a:cxn ang="0">
                  <a:pos x="1530" y="1255"/>
                </a:cxn>
                <a:cxn ang="0">
                  <a:pos x="1090" y="629"/>
                </a:cxn>
                <a:cxn ang="0">
                  <a:pos x="1085" y="624"/>
                </a:cxn>
                <a:cxn ang="0">
                  <a:pos x="1085" y="441"/>
                </a:cxn>
                <a:cxn ang="0">
                  <a:pos x="0" y="441"/>
                </a:cxn>
                <a:cxn ang="0">
                  <a:pos x="628" y="0"/>
                </a:cxn>
                <a:cxn ang="0">
                  <a:pos x="1530" y="0"/>
                </a:cxn>
              </a:cxnLst>
              <a:rect l="0" t="0" r="r" b="b"/>
              <a:pathLst>
                <a:path w="1530" h="1255">
                  <a:moveTo>
                    <a:pt x="1530" y="0"/>
                  </a:moveTo>
                  <a:lnTo>
                    <a:pt x="1530" y="1255"/>
                  </a:lnTo>
                  <a:lnTo>
                    <a:pt x="1090" y="629"/>
                  </a:lnTo>
                  <a:lnTo>
                    <a:pt x="1085" y="624"/>
                  </a:lnTo>
                  <a:lnTo>
                    <a:pt x="1085" y="441"/>
                  </a:lnTo>
                  <a:lnTo>
                    <a:pt x="0" y="441"/>
                  </a:lnTo>
                  <a:lnTo>
                    <a:pt x="628" y="0"/>
                  </a:lnTo>
                  <a:lnTo>
                    <a:pt x="153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627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901096" y="1217809"/>
            <a:ext cx="3761847" cy="2723975"/>
            <a:chOff x="1555750" y="1287463"/>
            <a:chExt cx="3435351" cy="2417763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555750" y="1287463"/>
              <a:ext cx="3435351" cy="2417763"/>
            </a:xfrm>
            <a:custGeom>
              <a:avLst/>
              <a:gdLst/>
              <a:ahLst/>
              <a:cxnLst>
                <a:cxn ang="0">
                  <a:pos x="2164" y="455"/>
                </a:cxn>
                <a:cxn ang="0">
                  <a:pos x="1538" y="896"/>
                </a:cxn>
                <a:cxn ang="0">
                  <a:pos x="896" y="896"/>
                </a:cxn>
                <a:cxn ang="0">
                  <a:pos x="896" y="1501"/>
                </a:cxn>
                <a:cxn ang="0">
                  <a:pos x="455" y="875"/>
                </a:cxn>
                <a:cxn ang="0">
                  <a:pos x="0" y="1523"/>
                </a:cxn>
                <a:cxn ang="0">
                  <a:pos x="0" y="0"/>
                </a:cxn>
                <a:cxn ang="0">
                  <a:pos x="1517" y="0"/>
                </a:cxn>
                <a:cxn ang="0">
                  <a:pos x="2164" y="455"/>
                </a:cxn>
              </a:cxnLst>
              <a:rect l="0" t="0" r="r" b="b"/>
              <a:pathLst>
                <a:path w="2164" h="1523">
                  <a:moveTo>
                    <a:pt x="2164" y="455"/>
                  </a:moveTo>
                  <a:lnTo>
                    <a:pt x="1538" y="896"/>
                  </a:lnTo>
                  <a:lnTo>
                    <a:pt x="896" y="896"/>
                  </a:lnTo>
                  <a:lnTo>
                    <a:pt x="896" y="1501"/>
                  </a:lnTo>
                  <a:lnTo>
                    <a:pt x="455" y="875"/>
                  </a:lnTo>
                  <a:lnTo>
                    <a:pt x="0" y="1523"/>
                  </a:lnTo>
                  <a:lnTo>
                    <a:pt x="0" y="0"/>
                  </a:lnTo>
                  <a:lnTo>
                    <a:pt x="1517" y="0"/>
                  </a:lnTo>
                  <a:lnTo>
                    <a:pt x="2164" y="455"/>
                  </a:ln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281238" y="2009775"/>
              <a:ext cx="2709863" cy="1660525"/>
            </a:xfrm>
            <a:custGeom>
              <a:avLst/>
              <a:gdLst>
                <a:gd name="T0" fmla="*/ 1707 w 1707"/>
                <a:gd name="T1" fmla="*/ 0 h 1046"/>
                <a:gd name="T2" fmla="*/ 1081 w 1707"/>
                <a:gd name="T3" fmla="*/ 441 h 1046"/>
                <a:gd name="T4" fmla="*/ 439 w 1707"/>
                <a:gd name="T5" fmla="*/ 441 h 1046"/>
                <a:gd name="T6" fmla="*/ 439 w 1707"/>
                <a:gd name="T7" fmla="*/ 1046 h 1046"/>
                <a:gd name="T8" fmla="*/ 0 w 1707"/>
                <a:gd name="T9" fmla="*/ 423 h 1046"/>
                <a:gd name="T10" fmla="*/ 0 w 1707"/>
                <a:gd name="T11" fmla="*/ 0 h 1046"/>
                <a:gd name="T12" fmla="*/ 1707 w 1707"/>
                <a:gd name="T13" fmla="*/ 0 h 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7" h="1046">
                  <a:moveTo>
                    <a:pt x="1707" y="0"/>
                  </a:moveTo>
                  <a:lnTo>
                    <a:pt x="1081" y="441"/>
                  </a:lnTo>
                  <a:lnTo>
                    <a:pt x="439" y="441"/>
                  </a:lnTo>
                  <a:lnTo>
                    <a:pt x="439" y="1046"/>
                  </a:lnTo>
                  <a:lnTo>
                    <a:pt x="0" y="423"/>
                  </a:lnTo>
                  <a:lnTo>
                    <a:pt x="0" y="0"/>
                  </a:lnTo>
                  <a:lnTo>
                    <a:pt x="17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5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901096" y="3355996"/>
            <a:ext cx="3490385" cy="2891919"/>
            <a:chOff x="1555750" y="3119438"/>
            <a:chExt cx="3163888" cy="2678113"/>
          </a:xfrm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555750" y="3119438"/>
              <a:ext cx="3163888" cy="2678113"/>
            </a:xfrm>
            <a:custGeom>
              <a:avLst/>
              <a:gdLst/>
              <a:ahLst/>
              <a:cxnLst>
                <a:cxn ang="0">
                  <a:pos x="1327" y="1257"/>
                </a:cxn>
                <a:cxn ang="0">
                  <a:pos x="1936" y="1687"/>
                </a:cxn>
                <a:cxn ang="0">
                  <a:pos x="0" y="1687"/>
                </a:cxn>
                <a:cxn ang="0">
                  <a:pos x="0" y="648"/>
                </a:cxn>
                <a:cxn ang="0">
                  <a:pos x="455" y="0"/>
                </a:cxn>
                <a:cxn ang="0">
                  <a:pos x="896" y="627"/>
                </a:cxn>
                <a:cxn ang="0">
                  <a:pos x="896" y="788"/>
                </a:cxn>
                <a:cxn ang="0">
                  <a:pos x="1993" y="788"/>
                </a:cxn>
                <a:cxn ang="0">
                  <a:pos x="1327" y="1257"/>
                </a:cxn>
              </a:cxnLst>
              <a:rect l="0" t="0" r="r" b="b"/>
              <a:pathLst>
                <a:path w="1993" h="1687">
                  <a:moveTo>
                    <a:pt x="1327" y="1257"/>
                  </a:moveTo>
                  <a:lnTo>
                    <a:pt x="1936" y="1687"/>
                  </a:lnTo>
                  <a:lnTo>
                    <a:pt x="0" y="1687"/>
                  </a:lnTo>
                  <a:lnTo>
                    <a:pt x="0" y="648"/>
                  </a:lnTo>
                  <a:lnTo>
                    <a:pt x="455" y="0"/>
                  </a:lnTo>
                  <a:lnTo>
                    <a:pt x="896" y="627"/>
                  </a:lnTo>
                  <a:lnTo>
                    <a:pt x="896" y="788"/>
                  </a:lnTo>
                  <a:lnTo>
                    <a:pt x="1993" y="788"/>
                  </a:lnTo>
                  <a:lnTo>
                    <a:pt x="1327" y="1257"/>
                  </a:lnTo>
                  <a:close/>
                </a:path>
              </a:pathLst>
            </a:custGeom>
            <a:solidFill>
              <a:srgbClr val="0199A1"/>
            </a:solidFill>
            <a:ln w="9525" cap="flat" cmpd="sng" algn="ctr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281238" y="3124200"/>
              <a:ext cx="2438400" cy="1990725"/>
            </a:xfrm>
            <a:custGeom>
              <a:avLst/>
              <a:gdLst/>
              <a:ahLst/>
              <a:cxnLst>
                <a:cxn ang="0">
                  <a:pos x="1536" y="785"/>
                </a:cxn>
                <a:cxn ang="0">
                  <a:pos x="870" y="1254"/>
                </a:cxn>
                <a:cxn ang="0">
                  <a:pos x="0" y="1254"/>
                </a:cxn>
                <a:cxn ang="0">
                  <a:pos x="0" y="0"/>
                </a:cxn>
                <a:cxn ang="0">
                  <a:pos x="439" y="624"/>
                </a:cxn>
                <a:cxn ang="0">
                  <a:pos x="439" y="785"/>
                </a:cxn>
                <a:cxn ang="0">
                  <a:pos x="1536" y="785"/>
                </a:cxn>
              </a:cxnLst>
              <a:rect l="0" t="0" r="r" b="b"/>
              <a:pathLst>
                <a:path w="1536" h="1254">
                  <a:moveTo>
                    <a:pt x="1536" y="785"/>
                  </a:moveTo>
                  <a:lnTo>
                    <a:pt x="870" y="1254"/>
                  </a:lnTo>
                  <a:lnTo>
                    <a:pt x="0" y="1254"/>
                  </a:lnTo>
                  <a:lnTo>
                    <a:pt x="0" y="0"/>
                  </a:lnTo>
                  <a:lnTo>
                    <a:pt x="439" y="624"/>
                  </a:lnTo>
                  <a:lnTo>
                    <a:pt x="439" y="785"/>
                  </a:lnTo>
                  <a:lnTo>
                    <a:pt x="1536" y="7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315D">
                    <a:alpha val="28627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3780293" y="3668734"/>
            <a:ext cx="4313774" cy="2579182"/>
            <a:chOff x="4108450" y="3432175"/>
            <a:chExt cx="3479800" cy="236537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4108450" y="3432175"/>
              <a:ext cx="3479800" cy="2365375"/>
            </a:xfrm>
            <a:custGeom>
              <a:avLst/>
              <a:gdLst/>
              <a:ahLst/>
              <a:cxnLst>
                <a:cxn ang="0">
                  <a:pos x="2192" y="0"/>
                </a:cxn>
                <a:cxn ang="0">
                  <a:pos x="2192" y="1490"/>
                </a:cxn>
                <a:cxn ang="0">
                  <a:pos x="610" y="1490"/>
                </a:cxn>
                <a:cxn ang="0">
                  <a:pos x="0" y="1060"/>
                </a:cxn>
                <a:cxn ang="0">
                  <a:pos x="663" y="591"/>
                </a:cxn>
                <a:cxn ang="0">
                  <a:pos x="1294" y="591"/>
                </a:cxn>
                <a:cxn ang="0">
                  <a:pos x="1294" y="7"/>
                </a:cxn>
                <a:cxn ang="0">
                  <a:pos x="1299" y="14"/>
                </a:cxn>
                <a:cxn ang="0">
                  <a:pos x="1742" y="641"/>
                </a:cxn>
                <a:cxn ang="0">
                  <a:pos x="2192" y="0"/>
                </a:cxn>
              </a:cxnLst>
              <a:rect l="0" t="0" r="r" b="b"/>
              <a:pathLst>
                <a:path w="2192" h="1490">
                  <a:moveTo>
                    <a:pt x="2192" y="0"/>
                  </a:moveTo>
                  <a:lnTo>
                    <a:pt x="2192" y="1490"/>
                  </a:lnTo>
                  <a:lnTo>
                    <a:pt x="610" y="1490"/>
                  </a:lnTo>
                  <a:lnTo>
                    <a:pt x="0" y="1060"/>
                  </a:lnTo>
                  <a:lnTo>
                    <a:pt x="663" y="591"/>
                  </a:lnTo>
                  <a:lnTo>
                    <a:pt x="1294" y="591"/>
                  </a:lnTo>
                  <a:lnTo>
                    <a:pt x="1294" y="7"/>
                  </a:lnTo>
                  <a:lnTo>
                    <a:pt x="1299" y="14"/>
                  </a:lnTo>
                  <a:lnTo>
                    <a:pt x="1742" y="641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108450" y="3443288"/>
              <a:ext cx="2760663" cy="1671638"/>
            </a:xfrm>
            <a:custGeom>
              <a:avLst/>
              <a:gdLst>
                <a:gd name="T0" fmla="*/ 1739 w 1739"/>
                <a:gd name="T1" fmla="*/ 634 h 1053"/>
                <a:gd name="T2" fmla="*/ 1739 w 1739"/>
                <a:gd name="T3" fmla="*/ 1053 h 1053"/>
                <a:gd name="T4" fmla="*/ 0 w 1739"/>
                <a:gd name="T5" fmla="*/ 1053 h 1053"/>
                <a:gd name="T6" fmla="*/ 663 w 1739"/>
                <a:gd name="T7" fmla="*/ 584 h 1053"/>
                <a:gd name="T8" fmla="*/ 1294 w 1739"/>
                <a:gd name="T9" fmla="*/ 584 h 1053"/>
                <a:gd name="T10" fmla="*/ 1294 w 1739"/>
                <a:gd name="T11" fmla="*/ 0 h 1053"/>
                <a:gd name="T12" fmla="*/ 1299 w 1739"/>
                <a:gd name="T13" fmla="*/ 7 h 1053"/>
                <a:gd name="T14" fmla="*/ 1739 w 1739"/>
                <a:gd name="T15" fmla="*/ 634 h 10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9" h="1053">
                  <a:moveTo>
                    <a:pt x="1739" y="634"/>
                  </a:moveTo>
                  <a:lnTo>
                    <a:pt x="1739" y="1053"/>
                  </a:lnTo>
                  <a:lnTo>
                    <a:pt x="0" y="1053"/>
                  </a:lnTo>
                  <a:lnTo>
                    <a:pt x="663" y="584"/>
                  </a:lnTo>
                  <a:lnTo>
                    <a:pt x="1294" y="584"/>
                  </a:lnTo>
                  <a:lnTo>
                    <a:pt x="1294" y="0"/>
                  </a:lnTo>
                  <a:lnTo>
                    <a:pt x="1299" y="7"/>
                  </a:lnTo>
                  <a:lnTo>
                    <a:pt x="1739" y="634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6" name="Freeform 13"/>
          <p:cNvSpPr>
            <a:spLocks/>
          </p:cNvSpPr>
          <p:nvPr/>
        </p:nvSpPr>
        <p:spPr bwMode="auto">
          <a:xfrm>
            <a:off x="824514" y="1741296"/>
            <a:ext cx="3152149" cy="82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wrap="square" lIns="82124" tIns="41061" rIns="82124" bIns="41061" anchor="ctr">
            <a:spAutoFit/>
          </a:bodyPr>
          <a:lstStyle/>
          <a:p>
            <a:pPr algn="ctr" defTabSz="814388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 місцевого самоврядування </a:t>
            </a:r>
            <a:endParaRPr lang="en-US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973929" y="4965609"/>
            <a:ext cx="2476500" cy="82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Заклади культури</a:t>
            </a:r>
            <a:endParaRPr lang="en-US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4949609" y="1835540"/>
            <a:ext cx="2476500" cy="82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Заклади </a:t>
            </a:r>
          </a:p>
          <a:p>
            <a:pPr algn="ctr" defTabSz="814388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освіти</a:t>
            </a:r>
            <a:endParaRPr lang="en-US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5018543" y="5126059"/>
            <a:ext cx="2476500" cy="450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>
            <a:spAutoFit/>
          </a:bodyPr>
          <a:lstStyle/>
          <a:p>
            <a:pPr algn="ctr" defTabSz="814388"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Медіа</a:t>
            </a:r>
            <a:endParaRPr lang="en-US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2913" y="3199993"/>
            <a:ext cx="3769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0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ЦИВІЛЬНА СПІВПРАЦЯ ДЛЯ РОЗБУДОВИ СОЛІДАРНОСТІ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14868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ЗМІНИМО КРАЇНУ РАЗОМ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06" y="5808729"/>
            <a:ext cx="2749534" cy="93276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 descr="Coat_of_Arms_Luhansk_Oblast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73032" y="908067"/>
            <a:ext cx="1391207" cy="1453569"/>
          </a:xfrm>
          <a:prstGeom prst="rect">
            <a:avLst/>
          </a:prstGeom>
        </p:spPr>
      </p:pic>
      <p:pic>
        <p:nvPicPr>
          <p:cNvPr id="13" name="Рисунок 12" descr="Герб_Львовской_области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468530" y="862884"/>
            <a:ext cx="1422445" cy="1479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018" y="1637225"/>
            <a:ext cx="6593982" cy="522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406" y="1324438"/>
            <a:ext cx="5173015" cy="368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 СПІВПРАЦІ РЕГІОНІВ ДО ПІДТРИМКИ ІНІЦІАТИВ «ЗНИЗУ»</a:t>
            </a:r>
            <a:endParaRPr lang="uk-UA" sz="4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9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КОНКУРСИ ОБМІНІВ МІЖ ЛЬВІВЩИНОЮ І ЛУГАНЩИНОЮ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152" y="4672847"/>
            <a:ext cx="2749534" cy="93276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 descr="Coat_of_Arms_Luhansk_Oblast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0793" y="2000636"/>
            <a:ext cx="1391207" cy="1453569"/>
          </a:xfrm>
          <a:prstGeom prst="rect">
            <a:avLst/>
          </a:prstGeom>
        </p:spPr>
      </p:pic>
      <p:pic>
        <p:nvPicPr>
          <p:cNvPr id="13" name="Рисунок 12" descr="Герб_Львовской_области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36148" y="2246639"/>
            <a:ext cx="1230686" cy="1589467"/>
          </a:xfrm>
          <a:prstGeom prst="rect">
            <a:avLst/>
          </a:prstGeom>
        </p:spPr>
      </p:pic>
      <p:sp>
        <p:nvSpPr>
          <p:cNvPr id="11" name="Округлений прямокутник 10"/>
          <p:cNvSpPr/>
          <p:nvPr/>
        </p:nvSpPr>
        <p:spPr>
          <a:xfrm>
            <a:off x="2503830" y="1850829"/>
            <a:ext cx="2269472" cy="2021983"/>
          </a:xfrm>
          <a:prstGeom prst="roundRect">
            <a:avLst/>
          </a:prstGeom>
          <a:solidFill>
            <a:srgbClr val="80B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4927966" y="1850829"/>
            <a:ext cx="2269472" cy="2021983"/>
          </a:xfrm>
          <a:prstGeom prst="roundRect">
            <a:avLst/>
          </a:prstGeom>
          <a:solidFill>
            <a:srgbClr val="548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7366564" y="1850829"/>
            <a:ext cx="2269472" cy="2021983"/>
          </a:xfrm>
          <a:prstGeom prst="roundRect">
            <a:avLst/>
          </a:prstGeom>
          <a:solidFill>
            <a:srgbClr val="55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ілка вправо 20"/>
          <p:cNvSpPr/>
          <p:nvPr/>
        </p:nvSpPr>
        <p:spPr>
          <a:xfrm rot="10800000">
            <a:off x="9720611" y="2385008"/>
            <a:ext cx="995606" cy="785611"/>
          </a:xfrm>
          <a:prstGeom prst="rightArrow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право 21"/>
          <p:cNvSpPr/>
          <p:nvPr/>
        </p:nvSpPr>
        <p:spPr>
          <a:xfrm>
            <a:off x="1437682" y="2509777"/>
            <a:ext cx="995606" cy="785611"/>
          </a:xfrm>
          <a:prstGeom prst="rightArrow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>
            <a:off x="2629755" y="2250368"/>
            <a:ext cx="193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ОСВІТНІ ОБМІНИ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084" y="2300761"/>
            <a:ext cx="193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КУЛЬТУРНІ ОБМІНИ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5384" y="2342083"/>
            <a:ext cx="1931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МЕДІЙНІ ОБМІНИ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43"/>
          <a:stretch/>
        </p:blipFill>
        <p:spPr>
          <a:xfrm>
            <a:off x="7689572" y="719336"/>
            <a:ext cx="1623454" cy="1109741"/>
          </a:xfrm>
          <a:prstGeom prst="flowChartConnector">
            <a:avLst/>
          </a:pr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28"/>
          <a:stretch/>
        </p:blipFill>
        <p:spPr>
          <a:xfrm>
            <a:off x="5486990" y="887752"/>
            <a:ext cx="1191946" cy="830445"/>
          </a:xfrm>
          <a:prstGeom prst="flowChartConnector">
            <a:avLst/>
          </a:prstGeom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87"/>
          <a:stretch/>
        </p:blipFill>
        <p:spPr>
          <a:xfrm>
            <a:off x="2986919" y="720762"/>
            <a:ext cx="1303293" cy="1203041"/>
          </a:xfrm>
          <a:prstGeom prst="ellipse">
            <a:avLst/>
          </a:prstGeom>
          <a:ln w="28575">
            <a:noFill/>
          </a:ln>
        </p:spPr>
      </p:pic>
      <p:sp>
        <p:nvSpPr>
          <p:cNvPr id="29" name="Прямокутник 28"/>
          <p:cNvSpPr/>
          <p:nvPr/>
        </p:nvSpPr>
        <p:spPr>
          <a:xfrm>
            <a:off x="0" y="946596"/>
            <a:ext cx="12192000" cy="5428445"/>
          </a:xfrm>
          <a:prstGeom prst="rect">
            <a:avLst/>
          </a:prstGeom>
          <a:noFill/>
          <a:ln w="28575">
            <a:solidFill>
              <a:srgbClr val="2F55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1783899" y="5696529"/>
            <a:ext cx="297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2E6CA4"/>
                </a:solidFill>
              </a:rPr>
              <a:t>ОПЕРАТОР</a:t>
            </a:r>
            <a:endParaRPr lang="uk-UA" sz="3600" dirty="0">
              <a:solidFill>
                <a:srgbClr val="2E6CA4"/>
              </a:solidFill>
            </a:endParaRPr>
          </a:p>
        </p:txBody>
      </p:sp>
      <p:pic>
        <p:nvPicPr>
          <p:cNvPr id="3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84" y="4288557"/>
            <a:ext cx="1763772" cy="17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305103" y="5613417"/>
            <a:ext cx="506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2E6CA4"/>
                </a:solidFill>
              </a:rPr>
              <a:t>ПІДТРИМКА ВІД БІЗНЕСУ</a:t>
            </a:r>
            <a:endParaRPr lang="uk-UA" sz="3600" dirty="0">
              <a:solidFill>
                <a:srgbClr val="2E6CA4"/>
              </a:solidFill>
            </a:endParaRPr>
          </a:p>
        </p:txBody>
      </p:sp>
      <p:sp>
        <p:nvSpPr>
          <p:cNvPr id="33" name="Стрілка вправо 32"/>
          <p:cNvSpPr/>
          <p:nvPr/>
        </p:nvSpPr>
        <p:spPr>
          <a:xfrm rot="16200000">
            <a:off x="7929969" y="3900764"/>
            <a:ext cx="808244" cy="840525"/>
          </a:xfrm>
          <a:prstGeom prst="rightArrow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11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ГРАФІК КОНКУРСІВ ОБМІНІВ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09930084"/>
              </p:ext>
            </p:extLst>
          </p:nvPr>
        </p:nvGraphicFramePr>
        <p:xfrm>
          <a:off x="311426" y="1076265"/>
          <a:ext cx="10730247" cy="548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548" y="1107583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23.03.2018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6669" y="1107582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15.05.2018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7399" y="6321161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18.06.2018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2305" y="1084232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16 - 31.05.2018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2791" y="6307972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01 - 11.06.2018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017" y="6307972"/>
            <a:ext cx="2599762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19.06.2018</a:t>
            </a:r>
            <a:endParaRPr lang="uk-UA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6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КОНКУРС ОСВІТНІХ ОБМІНІВ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24" y="2055631"/>
            <a:ext cx="4855337" cy="4802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625" y="2055631"/>
            <a:ext cx="3479442" cy="4862934"/>
          </a:xfrm>
          <a:prstGeom prst="rect">
            <a:avLst/>
          </a:prstGeom>
        </p:spPr>
      </p:pic>
      <p:cxnSp>
        <p:nvCxnSpPr>
          <p:cNvPr id="18" name="Пряма зі стрілкою 17"/>
          <p:cNvCxnSpPr/>
          <p:nvPr/>
        </p:nvCxnSpPr>
        <p:spPr>
          <a:xfrm flipV="1">
            <a:off x="943659" y="3574398"/>
            <a:ext cx="7044641" cy="912700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V="1">
            <a:off x="3831030" y="2878773"/>
            <a:ext cx="4411270" cy="2020163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V="1">
            <a:off x="4916613" y="3302242"/>
            <a:ext cx="3871354" cy="86458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2926723" y="3613271"/>
            <a:ext cx="7576177" cy="130086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flipV="1">
            <a:off x="943659" y="3574398"/>
            <a:ext cx="7044641" cy="2431467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/>
          <p:cNvCxnSpPr/>
          <p:nvPr/>
        </p:nvCxnSpPr>
        <p:spPr>
          <a:xfrm flipV="1">
            <a:off x="2250022" y="3574398"/>
            <a:ext cx="5738278" cy="1025967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/>
          <p:cNvCxnSpPr/>
          <p:nvPr/>
        </p:nvCxnSpPr>
        <p:spPr>
          <a:xfrm flipV="1">
            <a:off x="4280308" y="3543607"/>
            <a:ext cx="3707992" cy="1041943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/>
          <p:cNvCxnSpPr/>
          <p:nvPr/>
        </p:nvCxnSpPr>
        <p:spPr>
          <a:xfrm>
            <a:off x="4085030" y="3134370"/>
            <a:ext cx="4157270" cy="942330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 flipV="1">
            <a:off x="1879395" y="4030748"/>
            <a:ext cx="8011580" cy="137804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/>
          <p:nvPr/>
        </p:nvCxnSpPr>
        <p:spPr>
          <a:xfrm flipV="1">
            <a:off x="1599802" y="4009749"/>
            <a:ext cx="7410630" cy="815076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/>
          <p:cNvCxnSpPr/>
          <p:nvPr/>
        </p:nvCxnSpPr>
        <p:spPr>
          <a:xfrm>
            <a:off x="3539363" y="2676847"/>
            <a:ext cx="6400572" cy="220727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flipV="1">
            <a:off x="1599802" y="4103440"/>
            <a:ext cx="6669981" cy="2197621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>
            <a:off x="3129816" y="2991693"/>
            <a:ext cx="6602434" cy="335157"/>
          </a:xfrm>
          <a:prstGeom prst="straightConnector1">
            <a:avLst/>
          </a:prstGeom>
          <a:ln w="1270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/>
          <p:nvPr/>
        </p:nvCxnSpPr>
        <p:spPr>
          <a:xfrm>
            <a:off x="4330296" y="4554232"/>
            <a:ext cx="5599455" cy="357942"/>
          </a:xfrm>
          <a:prstGeom prst="straightConnector1">
            <a:avLst/>
          </a:prstGeom>
          <a:ln w="12700">
            <a:solidFill>
              <a:srgbClr val="00B0F0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кутник 52"/>
          <p:cNvSpPr/>
          <p:nvPr/>
        </p:nvSpPr>
        <p:spPr>
          <a:xfrm>
            <a:off x="379924" y="990600"/>
            <a:ext cx="11595281" cy="128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943659" y="1030741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31</a:t>
            </a:r>
          </a:p>
          <a:p>
            <a:pPr algn="ctr"/>
            <a:r>
              <a:rPr lang="uk-UA" sz="2800" dirty="0" smtClean="0"/>
              <a:t>ЗАЯВКА</a:t>
            </a:r>
            <a:endParaRPr lang="uk-UA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015514" y="1031023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23</a:t>
            </a:r>
          </a:p>
          <a:p>
            <a:pPr algn="ctr"/>
            <a:r>
              <a:rPr lang="uk-UA" sz="2800" dirty="0" smtClean="0"/>
              <a:t>ПЕРЕМОЖЦІ</a:t>
            </a:r>
            <a:endParaRPr lang="uk-UA" sz="2800" dirty="0"/>
          </a:p>
        </p:txBody>
      </p:sp>
      <p:cxnSp>
        <p:nvCxnSpPr>
          <p:cNvPr id="57" name="Пряма сполучна лінія 56"/>
          <p:cNvCxnSpPr/>
          <p:nvPr/>
        </p:nvCxnSpPr>
        <p:spPr>
          <a:xfrm>
            <a:off x="3831030" y="1168400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08801" y="1005558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982</a:t>
            </a:r>
          </a:p>
          <a:p>
            <a:pPr algn="ctr"/>
            <a:r>
              <a:rPr lang="uk-UA" sz="2800" dirty="0" smtClean="0"/>
              <a:t>ТИС. ГРН</a:t>
            </a:r>
            <a:endParaRPr lang="uk-UA" sz="2800" dirty="0"/>
          </a:p>
        </p:txBody>
      </p:sp>
      <p:cxnSp>
        <p:nvCxnSpPr>
          <p:cNvPr id="60" name="Пряма сполучна лінія 59"/>
          <p:cNvCxnSpPr/>
          <p:nvPr/>
        </p:nvCxnSpPr>
        <p:spPr>
          <a:xfrm>
            <a:off x="8242300" y="1156196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" b="20188"/>
          <a:stretch/>
        </p:blipFill>
        <p:spPr>
          <a:xfrm>
            <a:off x="10626244" y="1196731"/>
            <a:ext cx="1027962" cy="752874"/>
          </a:xfrm>
          <a:prstGeom prst="rect">
            <a:avLst/>
          </a:prstGeom>
        </p:spPr>
      </p:pic>
      <p:cxnSp>
        <p:nvCxnSpPr>
          <p:cNvPr id="64" name="Пряма зі стрілкою 63"/>
          <p:cNvCxnSpPr/>
          <p:nvPr/>
        </p:nvCxnSpPr>
        <p:spPr>
          <a:xfrm flipV="1">
            <a:off x="2168076" y="6506187"/>
            <a:ext cx="6842356" cy="6908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780663" y="6119735"/>
            <a:ext cx="4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ЗАКЛАДИ ОБЛАСНОГО РІВНЯ</a:t>
            </a:r>
            <a:endParaRPr lang="uk-U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КОНКУРС КУЛЬТУРНИХ ОБМІНІВ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24" y="2055631"/>
            <a:ext cx="4855337" cy="4802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625" y="2055631"/>
            <a:ext cx="3479442" cy="4862934"/>
          </a:xfrm>
          <a:prstGeom prst="rect">
            <a:avLst/>
          </a:prstGeom>
        </p:spPr>
      </p:pic>
      <p:cxnSp>
        <p:nvCxnSpPr>
          <p:cNvPr id="37" name="Пряма зі стрілкою 36"/>
          <p:cNvCxnSpPr/>
          <p:nvPr/>
        </p:nvCxnSpPr>
        <p:spPr>
          <a:xfrm flipV="1">
            <a:off x="943659" y="3644900"/>
            <a:ext cx="6968441" cy="1071475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кутник 52"/>
          <p:cNvSpPr/>
          <p:nvPr/>
        </p:nvSpPr>
        <p:spPr>
          <a:xfrm>
            <a:off x="379924" y="990600"/>
            <a:ext cx="11595281" cy="128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943659" y="1030741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18</a:t>
            </a:r>
          </a:p>
          <a:p>
            <a:pPr algn="ctr"/>
            <a:r>
              <a:rPr lang="uk-UA" sz="2800" dirty="0" smtClean="0"/>
              <a:t>ЗАЯВОК</a:t>
            </a:r>
            <a:endParaRPr lang="uk-UA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015514" y="1031023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12</a:t>
            </a:r>
          </a:p>
          <a:p>
            <a:pPr algn="ctr"/>
            <a:r>
              <a:rPr lang="uk-UA" sz="2800" dirty="0" smtClean="0"/>
              <a:t>ПЕРЕМОЖЦІВ</a:t>
            </a:r>
            <a:endParaRPr lang="uk-UA" sz="2800" dirty="0"/>
          </a:p>
        </p:txBody>
      </p:sp>
      <p:cxnSp>
        <p:nvCxnSpPr>
          <p:cNvPr id="57" name="Пряма сполучна лінія 56"/>
          <p:cNvCxnSpPr/>
          <p:nvPr/>
        </p:nvCxnSpPr>
        <p:spPr>
          <a:xfrm>
            <a:off x="3831030" y="1168400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08801" y="1005558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500</a:t>
            </a:r>
          </a:p>
          <a:p>
            <a:pPr algn="ctr"/>
            <a:r>
              <a:rPr lang="uk-UA" sz="2800" dirty="0" smtClean="0"/>
              <a:t>ТИС. ГРН</a:t>
            </a:r>
            <a:endParaRPr lang="uk-UA" sz="2800" dirty="0"/>
          </a:p>
        </p:txBody>
      </p:sp>
      <p:cxnSp>
        <p:nvCxnSpPr>
          <p:cNvPr id="60" name="Пряма сполучна лінія 59"/>
          <p:cNvCxnSpPr/>
          <p:nvPr/>
        </p:nvCxnSpPr>
        <p:spPr>
          <a:xfrm>
            <a:off x="8242300" y="1156196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" b="20188"/>
          <a:stretch/>
        </p:blipFill>
        <p:spPr>
          <a:xfrm>
            <a:off x="10626244" y="1196731"/>
            <a:ext cx="1027962" cy="752874"/>
          </a:xfrm>
          <a:prstGeom prst="rect">
            <a:avLst/>
          </a:prstGeom>
        </p:spPr>
      </p:pic>
      <p:cxnSp>
        <p:nvCxnSpPr>
          <p:cNvPr id="31" name="Пряма зі стрілкою 30"/>
          <p:cNvCxnSpPr/>
          <p:nvPr/>
        </p:nvCxnSpPr>
        <p:spPr>
          <a:xfrm flipV="1">
            <a:off x="2168076" y="6506187"/>
            <a:ext cx="6842356" cy="6908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80663" y="6119735"/>
            <a:ext cx="4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ЗАКЛАДИ ОБЛАСНОГО РІВНЯ – 3 ПРОЕКТИ</a:t>
            </a:r>
            <a:endParaRPr lang="uk-UA" b="1" dirty="0">
              <a:solidFill>
                <a:srgbClr val="00B0F0"/>
              </a:solidFill>
            </a:endParaRPr>
          </a:p>
        </p:txBody>
      </p:sp>
      <p:cxnSp>
        <p:nvCxnSpPr>
          <p:cNvPr id="33" name="Пряма зі стрілкою 32"/>
          <p:cNvCxnSpPr/>
          <p:nvPr/>
        </p:nvCxnSpPr>
        <p:spPr>
          <a:xfrm flipV="1">
            <a:off x="2985266" y="3234545"/>
            <a:ext cx="6349234" cy="2435473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>
            <a:off x="4171784" y="3358367"/>
            <a:ext cx="3968916" cy="963635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 flipV="1">
            <a:off x="1891820" y="4374728"/>
            <a:ext cx="6569605" cy="1072953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 flipV="1">
            <a:off x="2318522" y="3644900"/>
            <a:ext cx="5593578" cy="1085067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/>
          <p:nvPr/>
        </p:nvCxnSpPr>
        <p:spPr>
          <a:xfrm>
            <a:off x="3604796" y="2559833"/>
            <a:ext cx="4980404" cy="1714680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/>
          <p:nvPr/>
        </p:nvCxnSpPr>
        <p:spPr>
          <a:xfrm>
            <a:off x="2359210" y="3840184"/>
            <a:ext cx="6100923" cy="53454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зі стрілкою 48"/>
          <p:cNvCxnSpPr/>
          <p:nvPr/>
        </p:nvCxnSpPr>
        <p:spPr>
          <a:xfrm flipV="1">
            <a:off x="4738772" y="3209362"/>
            <a:ext cx="3989439" cy="559142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/>
          <p:nvPr/>
        </p:nvCxnSpPr>
        <p:spPr>
          <a:xfrm flipV="1">
            <a:off x="1906703" y="3668052"/>
            <a:ext cx="6005397" cy="1780336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92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КОНКУРС МЕДІЙНИХ ОБМІНІВ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24" y="2055631"/>
            <a:ext cx="4855337" cy="4802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625" y="2055631"/>
            <a:ext cx="3479442" cy="4862934"/>
          </a:xfrm>
          <a:prstGeom prst="rect">
            <a:avLst/>
          </a:prstGeom>
        </p:spPr>
      </p:pic>
      <p:sp>
        <p:nvSpPr>
          <p:cNvPr id="53" name="Прямокутник 52"/>
          <p:cNvSpPr/>
          <p:nvPr/>
        </p:nvSpPr>
        <p:spPr>
          <a:xfrm>
            <a:off x="379924" y="990600"/>
            <a:ext cx="11595281" cy="128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943659" y="1030741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7</a:t>
            </a:r>
          </a:p>
          <a:p>
            <a:pPr algn="ctr"/>
            <a:r>
              <a:rPr lang="uk-UA" sz="2800" dirty="0" smtClean="0"/>
              <a:t>ЗАЯВОК</a:t>
            </a:r>
            <a:endParaRPr lang="uk-UA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015514" y="1031023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5</a:t>
            </a:r>
          </a:p>
          <a:p>
            <a:pPr algn="ctr"/>
            <a:r>
              <a:rPr lang="uk-UA" sz="2800" dirty="0" smtClean="0"/>
              <a:t>ПЕРЕМОЖЦІВ</a:t>
            </a:r>
            <a:endParaRPr lang="uk-UA" sz="2800" dirty="0"/>
          </a:p>
        </p:txBody>
      </p:sp>
      <p:cxnSp>
        <p:nvCxnSpPr>
          <p:cNvPr id="57" name="Пряма сполучна лінія 56"/>
          <p:cNvCxnSpPr/>
          <p:nvPr/>
        </p:nvCxnSpPr>
        <p:spPr>
          <a:xfrm>
            <a:off x="3831030" y="1168400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08801" y="1005558"/>
            <a:ext cx="232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</a:rPr>
              <a:t>495</a:t>
            </a:r>
          </a:p>
          <a:p>
            <a:pPr algn="ctr"/>
            <a:r>
              <a:rPr lang="uk-UA" sz="2800" dirty="0" smtClean="0"/>
              <a:t>ТИС. ГРН</a:t>
            </a:r>
            <a:endParaRPr lang="uk-UA" sz="2800" dirty="0"/>
          </a:p>
        </p:txBody>
      </p:sp>
      <p:cxnSp>
        <p:nvCxnSpPr>
          <p:cNvPr id="60" name="Пряма сполучна лінія 59"/>
          <p:cNvCxnSpPr/>
          <p:nvPr/>
        </p:nvCxnSpPr>
        <p:spPr>
          <a:xfrm>
            <a:off x="8242300" y="1156196"/>
            <a:ext cx="0" cy="951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3" b="20188"/>
          <a:stretch/>
        </p:blipFill>
        <p:spPr>
          <a:xfrm>
            <a:off x="10626244" y="1196731"/>
            <a:ext cx="1027962" cy="752874"/>
          </a:xfrm>
          <a:prstGeom prst="rect">
            <a:avLst/>
          </a:prstGeom>
        </p:spPr>
      </p:pic>
      <p:cxnSp>
        <p:nvCxnSpPr>
          <p:cNvPr id="31" name="Пряма зі стрілкою 30"/>
          <p:cNvCxnSpPr/>
          <p:nvPr/>
        </p:nvCxnSpPr>
        <p:spPr>
          <a:xfrm flipV="1">
            <a:off x="2168076" y="6506187"/>
            <a:ext cx="6842356" cy="6908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80663" y="6119735"/>
            <a:ext cx="44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ЗАКЛАДИ ОБЛАСНОГО РІВНЯ – 2 ПРОЕКТИ</a:t>
            </a:r>
            <a:endParaRPr lang="uk-UA" b="1" dirty="0">
              <a:solidFill>
                <a:srgbClr val="00B0F0"/>
              </a:solidFill>
            </a:endParaRPr>
          </a:p>
        </p:txBody>
      </p:sp>
      <p:cxnSp>
        <p:nvCxnSpPr>
          <p:cNvPr id="44" name="Пряма зі стрілкою 43"/>
          <p:cNvCxnSpPr/>
          <p:nvPr/>
        </p:nvCxnSpPr>
        <p:spPr>
          <a:xfrm flipV="1">
            <a:off x="943659" y="3657510"/>
            <a:ext cx="7095441" cy="1435010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 flipV="1">
            <a:off x="4633496" y="3297908"/>
            <a:ext cx="4075305" cy="440684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3831030" y="3640390"/>
            <a:ext cx="4208070" cy="391331"/>
          </a:xfrm>
          <a:prstGeom prst="straightConnector1">
            <a:avLst/>
          </a:prstGeom>
          <a:ln w="6350">
            <a:solidFill>
              <a:srgbClr val="00B0F0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66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-38637"/>
            <a:ext cx="12192000" cy="901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79548" y="285742"/>
            <a:ext cx="93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МІЖРЕГІОНАЛЬНА СПІВПРАЦЯ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962067" y="-36264"/>
            <a:ext cx="1013138" cy="90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40225" y="150513"/>
            <a:ext cx="65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uk-UA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30226" y="861508"/>
            <a:ext cx="6744329" cy="6028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603551" y="780112"/>
            <a:ext cx="344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</a:rPr>
              <a:t>2019</a:t>
            </a:r>
            <a:endParaRPr lang="uk-UA" sz="6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183" y="991429"/>
            <a:ext cx="515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</a:rPr>
              <a:t>СПІЛЬНІ ПЛАНИ</a:t>
            </a:r>
            <a:endParaRPr lang="uk-UA" sz="4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26239711 1696071107107264 123401986065614626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8"/>
          <a:stretch/>
        </p:blipFill>
        <p:spPr bwMode="auto">
          <a:xfrm>
            <a:off x="0" y="2940620"/>
            <a:ext cx="6774555" cy="40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7396497" y="4407668"/>
            <a:ext cx="2876550" cy="2028825"/>
            <a:chOff x="2370138" y="4068763"/>
            <a:chExt cx="2876550" cy="2028825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370138" y="4068763"/>
              <a:ext cx="2876550" cy="2028825"/>
            </a:xfrm>
            <a:custGeom>
              <a:avLst/>
              <a:gdLst/>
              <a:ahLst/>
              <a:cxnLst>
                <a:cxn ang="0">
                  <a:pos x="1172" y="1278"/>
                </a:cxn>
                <a:cxn ang="0">
                  <a:pos x="1545" y="904"/>
                </a:cxn>
                <a:cxn ang="0">
                  <a:pos x="1812" y="904"/>
                </a:cxn>
                <a:cxn ang="0">
                  <a:pos x="1812" y="373"/>
                </a:cxn>
                <a:cxn ang="0">
                  <a:pos x="1545" y="373"/>
                </a:cxn>
                <a:cxn ang="0">
                  <a:pos x="1545" y="373"/>
                </a:cxn>
                <a:cxn ang="0">
                  <a:pos x="1172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267" y="373"/>
                </a:cxn>
                <a:cxn ang="0">
                  <a:pos x="0" y="373"/>
                </a:cxn>
                <a:cxn ang="0">
                  <a:pos x="0" y="904"/>
                </a:cxn>
                <a:cxn ang="0">
                  <a:pos x="267" y="904"/>
                </a:cxn>
                <a:cxn ang="0">
                  <a:pos x="267" y="904"/>
                </a:cxn>
                <a:cxn ang="0">
                  <a:pos x="643" y="1278"/>
                </a:cxn>
                <a:cxn ang="0">
                  <a:pos x="1172" y="1278"/>
                </a:cxn>
                <a:cxn ang="0">
                  <a:pos x="1172" y="1278"/>
                </a:cxn>
                <a:cxn ang="0">
                  <a:pos x="1172" y="1278"/>
                </a:cxn>
              </a:cxnLst>
              <a:rect l="0" t="0" r="r" b="b"/>
              <a:pathLst>
                <a:path w="1812" h="1278">
                  <a:moveTo>
                    <a:pt x="1172" y="1278"/>
                  </a:moveTo>
                  <a:lnTo>
                    <a:pt x="1545" y="904"/>
                  </a:lnTo>
                  <a:lnTo>
                    <a:pt x="1812" y="904"/>
                  </a:lnTo>
                  <a:lnTo>
                    <a:pt x="1812" y="373"/>
                  </a:lnTo>
                  <a:lnTo>
                    <a:pt x="1545" y="373"/>
                  </a:lnTo>
                  <a:lnTo>
                    <a:pt x="1545" y="373"/>
                  </a:lnTo>
                  <a:lnTo>
                    <a:pt x="1172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267" y="373"/>
                  </a:lnTo>
                  <a:lnTo>
                    <a:pt x="0" y="373"/>
                  </a:lnTo>
                  <a:lnTo>
                    <a:pt x="0" y="904"/>
                  </a:lnTo>
                  <a:lnTo>
                    <a:pt x="267" y="904"/>
                  </a:lnTo>
                  <a:lnTo>
                    <a:pt x="267" y="904"/>
                  </a:lnTo>
                  <a:lnTo>
                    <a:pt x="643" y="1278"/>
                  </a:lnTo>
                  <a:lnTo>
                    <a:pt x="1172" y="1278"/>
                  </a:lnTo>
                  <a:lnTo>
                    <a:pt x="1172" y="1278"/>
                  </a:lnTo>
                  <a:lnTo>
                    <a:pt x="1172" y="1278"/>
                  </a:ln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094038" y="4364038"/>
              <a:ext cx="2152650" cy="1733550"/>
            </a:xfrm>
            <a:custGeom>
              <a:avLst/>
              <a:gdLst>
                <a:gd name="T0" fmla="*/ 187 w 1356"/>
                <a:gd name="T1" fmla="*/ 1092 h 1092"/>
                <a:gd name="T2" fmla="*/ 716 w 1356"/>
                <a:gd name="T3" fmla="*/ 1092 h 1092"/>
                <a:gd name="T4" fmla="*/ 716 w 1356"/>
                <a:gd name="T5" fmla="*/ 1092 h 1092"/>
                <a:gd name="T6" fmla="*/ 1089 w 1356"/>
                <a:gd name="T7" fmla="*/ 718 h 1092"/>
                <a:gd name="T8" fmla="*/ 1356 w 1356"/>
                <a:gd name="T9" fmla="*/ 718 h 1092"/>
                <a:gd name="T10" fmla="*/ 1356 w 1356"/>
                <a:gd name="T11" fmla="*/ 187 h 1092"/>
                <a:gd name="T12" fmla="*/ 1089 w 1356"/>
                <a:gd name="T13" fmla="*/ 187 h 1092"/>
                <a:gd name="T14" fmla="*/ 903 w 1356"/>
                <a:gd name="T15" fmla="*/ 0 h 1092"/>
                <a:gd name="T16" fmla="*/ 0 w 1356"/>
                <a:gd name="T17" fmla="*/ 905 h 1092"/>
                <a:gd name="T18" fmla="*/ 187 w 1356"/>
                <a:gd name="T19" fmla="*/ 1092 h 10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6" h="1092">
                  <a:moveTo>
                    <a:pt x="187" y="1092"/>
                  </a:moveTo>
                  <a:lnTo>
                    <a:pt x="716" y="1092"/>
                  </a:lnTo>
                  <a:lnTo>
                    <a:pt x="1089" y="718"/>
                  </a:lnTo>
                  <a:lnTo>
                    <a:pt x="1356" y="718"/>
                  </a:lnTo>
                  <a:lnTo>
                    <a:pt x="1356" y="187"/>
                  </a:lnTo>
                  <a:lnTo>
                    <a:pt x="1089" y="187"/>
                  </a:lnTo>
                  <a:lnTo>
                    <a:pt x="903" y="0"/>
                  </a:lnTo>
                  <a:lnTo>
                    <a:pt x="0" y="905"/>
                  </a:lnTo>
                  <a:lnTo>
                    <a:pt x="187" y="1092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7396497" y="1096143"/>
            <a:ext cx="2876550" cy="2028825"/>
            <a:chOff x="2370138" y="757238"/>
            <a:chExt cx="2876550" cy="2028825"/>
          </a:xfrm>
        </p:grpSpPr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370138" y="757238"/>
              <a:ext cx="2876550" cy="2028825"/>
            </a:xfrm>
            <a:custGeom>
              <a:avLst/>
              <a:gdLst/>
              <a:ahLst/>
              <a:cxnLst>
                <a:cxn ang="0">
                  <a:pos x="1172" y="1278"/>
                </a:cxn>
                <a:cxn ang="0">
                  <a:pos x="1545" y="902"/>
                </a:cxn>
                <a:cxn ang="0">
                  <a:pos x="1812" y="902"/>
                </a:cxn>
                <a:cxn ang="0">
                  <a:pos x="1812" y="373"/>
                </a:cxn>
                <a:cxn ang="0">
                  <a:pos x="1545" y="373"/>
                </a:cxn>
                <a:cxn ang="0">
                  <a:pos x="1545" y="373"/>
                </a:cxn>
                <a:cxn ang="0">
                  <a:pos x="1172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267" y="373"/>
                </a:cxn>
                <a:cxn ang="0">
                  <a:pos x="0" y="373"/>
                </a:cxn>
                <a:cxn ang="0">
                  <a:pos x="0" y="902"/>
                </a:cxn>
                <a:cxn ang="0">
                  <a:pos x="267" y="902"/>
                </a:cxn>
                <a:cxn ang="0">
                  <a:pos x="267" y="902"/>
                </a:cxn>
                <a:cxn ang="0">
                  <a:pos x="643" y="1278"/>
                </a:cxn>
                <a:cxn ang="0">
                  <a:pos x="1172" y="1278"/>
                </a:cxn>
                <a:cxn ang="0">
                  <a:pos x="1172" y="1278"/>
                </a:cxn>
                <a:cxn ang="0">
                  <a:pos x="1172" y="1278"/>
                </a:cxn>
              </a:cxnLst>
              <a:rect l="0" t="0" r="r" b="b"/>
              <a:pathLst>
                <a:path w="1812" h="1278">
                  <a:moveTo>
                    <a:pt x="1172" y="1278"/>
                  </a:moveTo>
                  <a:lnTo>
                    <a:pt x="1545" y="902"/>
                  </a:lnTo>
                  <a:lnTo>
                    <a:pt x="1812" y="902"/>
                  </a:lnTo>
                  <a:lnTo>
                    <a:pt x="1812" y="373"/>
                  </a:lnTo>
                  <a:lnTo>
                    <a:pt x="1545" y="373"/>
                  </a:lnTo>
                  <a:lnTo>
                    <a:pt x="1545" y="373"/>
                  </a:lnTo>
                  <a:lnTo>
                    <a:pt x="1172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267" y="373"/>
                  </a:lnTo>
                  <a:lnTo>
                    <a:pt x="0" y="373"/>
                  </a:lnTo>
                  <a:lnTo>
                    <a:pt x="0" y="902"/>
                  </a:lnTo>
                  <a:lnTo>
                    <a:pt x="267" y="902"/>
                  </a:lnTo>
                  <a:lnTo>
                    <a:pt x="267" y="902"/>
                  </a:lnTo>
                  <a:lnTo>
                    <a:pt x="643" y="1278"/>
                  </a:lnTo>
                  <a:lnTo>
                    <a:pt x="1172" y="1278"/>
                  </a:lnTo>
                  <a:lnTo>
                    <a:pt x="1172" y="1278"/>
                  </a:lnTo>
                  <a:lnTo>
                    <a:pt x="1172" y="1278"/>
                  </a:ln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094038" y="1052513"/>
              <a:ext cx="2152650" cy="1733550"/>
            </a:xfrm>
            <a:custGeom>
              <a:avLst/>
              <a:gdLst>
                <a:gd name="T0" fmla="*/ 187 w 1356"/>
                <a:gd name="T1" fmla="*/ 1092 h 1092"/>
                <a:gd name="T2" fmla="*/ 716 w 1356"/>
                <a:gd name="T3" fmla="*/ 1092 h 1092"/>
                <a:gd name="T4" fmla="*/ 716 w 1356"/>
                <a:gd name="T5" fmla="*/ 1092 h 1092"/>
                <a:gd name="T6" fmla="*/ 1089 w 1356"/>
                <a:gd name="T7" fmla="*/ 716 h 1092"/>
                <a:gd name="T8" fmla="*/ 1356 w 1356"/>
                <a:gd name="T9" fmla="*/ 716 h 1092"/>
                <a:gd name="T10" fmla="*/ 1356 w 1356"/>
                <a:gd name="T11" fmla="*/ 187 h 1092"/>
                <a:gd name="T12" fmla="*/ 1089 w 1356"/>
                <a:gd name="T13" fmla="*/ 187 h 1092"/>
                <a:gd name="T14" fmla="*/ 903 w 1356"/>
                <a:gd name="T15" fmla="*/ 0 h 1092"/>
                <a:gd name="T16" fmla="*/ 0 w 1356"/>
                <a:gd name="T17" fmla="*/ 903 h 1092"/>
                <a:gd name="T18" fmla="*/ 187 w 1356"/>
                <a:gd name="T19" fmla="*/ 1092 h 10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6" h="1092">
                  <a:moveTo>
                    <a:pt x="187" y="1092"/>
                  </a:moveTo>
                  <a:lnTo>
                    <a:pt x="716" y="1092"/>
                  </a:lnTo>
                  <a:lnTo>
                    <a:pt x="1089" y="716"/>
                  </a:lnTo>
                  <a:lnTo>
                    <a:pt x="1356" y="716"/>
                  </a:lnTo>
                  <a:lnTo>
                    <a:pt x="1356" y="187"/>
                  </a:lnTo>
                  <a:lnTo>
                    <a:pt x="1089" y="187"/>
                  </a:lnTo>
                  <a:lnTo>
                    <a:pt x="903" y="0"/>
                  </a:lnTo>
                  <a:lnTo>
                    <a:pt x="0" y="903"/>
                  </a:lnTo>
                  <a:lnTo>
                    <a:pt x="187" y="1092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5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8920497" y="2750318"/>
            <a:ext cx="2876550" cy="2028825"/>
            <a:chOff x="3892551" y="2411413"/>
            <a:chExt cx="2876550" cy="2028825"/>
          </a:xfrm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3892551" y="2411413"/>
              <a:ext cx="2876550" cy="2028825"/>
            </a:xfrm>
            <a:custGeom>
              <a:avLst/>
              <a:gdLst/>
              <a:ahLst/>
              <a:cxnLst>
                <a:cxn ang="0">
                  <a:pos x="1172" y="1278"/>
                </a:cxn>
                <a:cxn ang="0">
                  <a:pos x="1545" y="904"/>
                </a:cxn>
                <a:cxn ang="0">
                  <a:pos x="1812" y="904"/>
                </a:cxn>
                <a:cxn ang="0">
                  <a:pos x="1812" y="375"/>
                </a:cxn>
                <a:cxn ang="0">
                  <a:pos x="1545" y="375"/>
                </a:cxn>
                <a:cxn ang="0">
                  <a:pos x="1545" y="375"/>
                </a:cxn>
                <a:cxn ang="0">
                  <a:pos x="1172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643" y="0"/>
                </a:cxn>
                <a:cxn ang="0">
                  <a:pos x="267" y="375"/>
                </a:cxn>
                <a:cxn ang="0">
                  <a:pos x="0" y="375"/>
                </a:cxn>
                <a:cxn ang="0">
                  <a:pos x="0" y="904"/>
                </a:cxn>
                <a:cxn ang="0">
                  <a:pos x="267" y="904"/>
                </a:cxn>
                <a:cxn ang="0">
                  <a:pos x="267" y="904"/>
                </a:cxn>
                <a:cxn ang="0">
                  <a:pos x="643" y="1278"/>
                </a:cxn>
                <a:cxn ang="0">
                  <a:pos x="1172" y="1278"/>
                </a:cxn>
                <a:cxn ang="0">
                  <a:pos x="1172" y="1278"/>
                </a:cxn>
                <a:cxn ang="0">
                  <a:pos x="1172" y="1278"/>
                </a:cxn>
              </a:cxnLst>
              <a:rect l="0" t="0" r="r" b="b"/>
              <a:pathLst>
                <a:path w="1812" h="1278">
                  <a:moveTo>
                    <a:pt x="1172" y="1278"/>
                  </a:moveTo>
                  <a:lnTo>
                    <a:pt x="1545" y="904"/>
                  </a:lnTo>
                  <a:lnTo>
                    <a:pt x="1812" y="904"/>
                  </a:lnTo>
                  <a:lnTo>
                    <a:pt x="1812" y="375"/>
                  </a:lnTo>
                  <a:lnTo>
                    <a:pt x="1545" y="375"/>
                  </a:lnTo>
                  <a:lnTo>
                    <a:pt x="1545" y="375"/>
                  </a:lnTo>
                  <a:lnTo>
                    <a:pt x="1172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267" y="375"/>
                  </a:lnTo>
                  <a:lnTo>
                    <a:pt x="0" y="375"/>
                  </a:lnTo>
                  <a:lnTo>
                    <a:pt x="0" y="904"/>
                  </a:lnTo>
                  <a:lnTo>
                    <a:pt x="267" y="904"/>
                  </a:lnTo>
                  <a:lnTo>
                    <a:pt x="267" y="904"/>
                  </a:lnTo>
                  <a:lnTo>
                    <a:pt x="643" y="1278"/>
                  </a:lnTo>
                  <a:lnTo>
                    <a:pt x="1172" y="1278"/>
                  </a:lnTo>
                  <a:lnTo>
                    <a:pt x="1172" y="1278"/>
                  </a:lnTo>
                  <a:lnTo>
                    <a:pt x="1172" y="1278"/>
                  </a:ln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616451" y="2706688"/>
              <a:ext cx="2152650" cy="1733550"/>
            </a:xfrm>
            <a:custGeom>
              <a:avLst/>
              <a:gdLst>
                <a:gd name="T0" fmla="*/ 187 w 1356"/>
                <a:gd name="T1" fmla="*/ 1092 h 1092"/>
                <a:gd name="T2" fmla="*/ 716 w 1356"/>
                <a:gd name="T3" fmla="*/ 1092 h 1092"/>
                <a:gd name="T4" fmla="*/ 716 w 1356"/>
                <a:gd name="T5" fmla="*/ 1092 h 1092"/>
                <a:gd name="T6" fmla="*/ 1089 w 1356"/>
                <a:gd name="T7" fmla="*/ 718 h 1092"/>
                <a:gd name="T8" fmla="*/ 1356 w 1356"/>
                <a:gd name="T9" fmla="*/ 718 h 1092"/>
                <a:gd name="T10" fmla="*/ 1356 w 1356"/>
                <a:gd name="T11" fmla="*/ 189 h 1092"/>
                <a:gd name="T12" fmla="*/ 1089 w 1356"/>
                <a:gd name="T13" fmla="*/ 189 h 1092"/>
                <a:gd name="T14" fmla="*/ 903 w 1356"/>
                <a:gd name="T15" fmla="*/ 0 h 1092"/>
                <a:gd name="T16" fmla="*/ 0 w 1356"/>
                <a:gd name="T17" fmla="*/ 905 h 1092"/>
                <a:gd name="T18" fmla="*/ 187 w 1356"/>
                <a:gd name="T19" fmla="*/ 1092 h 10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6" h="1092">
                  <a:moveTo>
                    <a:pt x="187" y="1092"/>
                  </a:moveTo>
                  <a:lnTo>
                    <a:pt x="716" y="1092"/>
                  </a:lnTo>
                  <a:lnTo>
                    <a:pt x="1089" y="718"/>
                  </a:lnTo>
                  <a:lnTo>
                    <a:pt x="1356" y="718"/>
                  </a:lnTo>
                  <a:lnTo>
                    <a:pt x="1356" y="189"/>
                  </a:lnTo>
                  <a:lnTo>
                    <a:pt x="1089" y="189"/>
                  </a:lnTo>
                  <a:lnTo>
                    <a:pt x="903" y="0"/>
                  </a:lnTo>
                  <a:lnTo>
                    <a:pt x="0" y="905"/>
                  </a:lnTo>
                  <a:lnTo>
                    <a:pt x="187" y="1092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625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7401259" y="1880368"/>
            <a:ext cx="2867025" cy="460375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Arial"/>
                <a:cs typeface="Arial"/>
              </a:rPr>
              <a:t>ЗМІНА ПІДХОДІВ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7401259" y="4821916"/>
            <a:ext cx="2867025" cy="120032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Arial"/>
                <a:cs typeface="Arial"/>
              </a:rPr>
              <a:t>ЗБІЛЬШЕННЯ БЮДЖЕТУ ПРОЕКТІВ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8925259" y="3164566"/>
            <a:ext cx="2867025" cy="120032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Arial"/>
                <a:cs typeface="Arial"/>
              </a:rPr>
              <a:t>ЗАЛУЧЕННЯ БІЗНЕСУ І ДОНОРІВ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952" y="1791039"/>
            <a:ext cx="2764725" cy="937922"/>
          </a:xfrm>
          <a:prstGeom prst="rect">
            <a:avLst/>
          </a:prstGeom>
        </p:spPr>
      </p:pic>
      <p:pic>
        <p:nvPicPr>
          <p:cNvPr id="41" name="Рисунок 40" descr="Coat_of_Arms_Luhansk_Oblast.sv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2141" y="1714466"/>
            <a:ext cx="1124864" cy="1096221"/>
          </a:xfrm>
          <a:prstGeom prst="rect">
            <a:avLst/>
          </a:prstGeom>
        </p:spPr>
      </p:pic>
      <p:pic>
        <p:nvPicPr>
          <p:cNvPr id="42" name="Рисунок 41" descr="Герб_Львовской_области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64844" y="1682378"/>
            <a:ext cx="1113350" cy="11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1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152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Пользователь Windows</dc:creator>
  <cp:lastModifiedBy>rada123</cp:lastModifiedBy>
  <cp:revision>60</cp:revision>
  <dcterms:created xsi:type="dcterms:W3CDTF">2018-04-01T19:30:31Z</dcterms:created>
  <dcterms:modified xsi:type="dcterms:W3CDTF">2018-06-21T10:26:01Z</dcterms:modified>
</cp:coreProperties>
</file>